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1b0c8c5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1b0c8c5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81b0c8c5a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81b0c8c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6470112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6470112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422f2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422f2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838468299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83846829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64701125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64701125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4701125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4701125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384682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384682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6470112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6470112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4701125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4701125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64701125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64701125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4701125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4701125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6470112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6470112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6470112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6470112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8384682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8384682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3846829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83846829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83846829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83846829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64701125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6470112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8384682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8384682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83846829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8384682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38468299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3846829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1b0c8c5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1b0c8c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8384682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8384682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81b0c8c5a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81b0c8c5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1b0c8c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1b0c8c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 Term Report:</a:t>
            </a:r>
            <a:br>
              <a:rPr lang="en"/>
            </a:br>
            <a:r>
              <a:rPr lang="en"/>
              <a:t>VISUAL GAN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Prashant Khandelwal • Mentor: Yogin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4623"/>
            <a:ext cx="8839201" cy="321425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220875" y="557475"/>
            <a:ext cx="5238300" cy="4218000"/>
          </a:xfrm>
          <a:prstGeom prst="rect">
            <a:avLst/>
          </a:prstGeom>
          <a:noFill/>
          <a:ln cap="flat" cmpd="sng" w="38100">
            <a:solidFill>
              <a:srgbClr val="1155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933875" y="557475"/>
            <a:ext cx="4956000" cy="4218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1814475" y="373275"/>
            <a:ext cx="2051100" cy="399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Geometry Synthesizer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364375" y="373275"/>
            <a:ext cx="2094900" cy="39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Appearance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Synthesizer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the motivation behind: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Spatial Transform Network (STN)</a:t>
            </a:r>
            <a:endParaRPr sz="1400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Discriminator</a:t>
            </a:r>
            <a:endParaRPr sz="1400"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Geometry Synthesizer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Geometry Synthesizer - Working</a:t>
            </a:r>
            <a:endParaRPr sz="2600"/>
          </a:p>
        </p:txBody>
      </p:sp>
      <p:sp>
        <p:nvSpPr>
          <p:cNvPr id="163" name="Google Shape;163;p24"/>
          <p:cNvSpPr txBox="1"/>
          <p:nvPr/>
        </p:nvSpPr>
        <p:spPr>
          <a:xfrm>
            <a:off x="5827200" y="1335825"/>
            <a:ext cx="28188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Foreground object and Background Image are concatenated to act as the input of STN.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D2 learns to distinguish the composed image and adapted real.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STN learns to make the composed image as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similar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as adapted real to fool the discriminator D2.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00" y="1360650"/>
            <a:ext cx="4938299" cy="29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STN- Spatial Transformer Networks</a:t>
            </a:r>
            <a:endParaRPr sz="26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50" y="1621550"/>
            <a:ext cx="5464775" cy="25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5827200" y="1335825"/>
            <a:ext cx="2818800" cy="29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Three Components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Localisation network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Grid Generator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Sampler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600"/>
              <a:t>GS - Losses (Updated)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643728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STN Loss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STN tries to fool the discriminator so that discriminator believes the composed image is the adapted real image.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pred_composed  = D2(composed)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Loss = MSE(pred_composed, 1)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w</a:t>
            </a:r>
            <a:r>
              <a:rPr lang="en" sz="1300"/>
              <a:t>here ‘1’ means real images.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78" name="Google Shape;178;p26"/>
          <p:cNvSpPr txBox="1"/>
          <p:nvPr>
            <p:ph idx="2" type="body"/>
          </p:nvPr>
        </p:nvSpPr>
        <p:spPr>
          <a:xfrm>
            <a:off x="521932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Discriminator Loss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/>
              <a:t>Discriminator tries to distinguish between adapted real and composed image.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Let ‘1’ means real images and ‘0’ means composed images.</a:t>
            </a:r>
            <a:endParaRPr b="1"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Loss1  = MSE(D2(real images), 1)</a:t>
            </a:r>
            <a:br>
              <a:rPr lang="en" sz="1300"/>
            </a:br>
            <a:r>
              <a:rPr lang="en" sz="1300"/>
              <a:t>Loss2 = MSE(D2(composed), 0)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Total Loss = average(Loss1, Loss2)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Dataset</a:t>
            </a:r>
            <a:endParaRPr sz="2600"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1237075" y="1434400"/>
            <a:ext cx="8097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Real</a:t>
            </a:r>
            <a:endParaRPr sz="16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850" y="2059625"/>
            <a:ext cx="2095500" cy="209197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492100" y="1434400"/>
            <a:ext cx="17031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Background</a:t>
            </a:r>
            <a:endParaRPr sz="1600"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153275" y="1434400"/>
            <a:ext cx="17847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Foreground</a:t>
            </a:r>
            <a:endParaRPr sz="160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75" y="2052580"/>
            <a:ext cx="2095500" cy="210606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193" y="2052575"/>
            <a:ext cx="2113139" cy="2106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Running few iterations on the whole architecture...</a:t>
            </a:r>
            <a:endParaRPr sz="23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51183" l="0" r="0" t="0"/>
          <a:stretch/>
        </p:blipFill>
        <p:spPr>
          <a:xfrm>
            <a:off x="1409000" y="2028975"/>
            <a:ext cx="2801475" cy="17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48525"/>
          <a:stretch/>
        </p:blipFill>
        <p:spPr>
          <a:xfrm>
            <a:off x="4638825" y="1980775"/>
            <a:ext cx="2801475" cy="18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326550" y="4249425"/>
            <a:ext cx="1302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3533825" y="4249425"/>
            <a:ext cx="1302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Composed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4696450" y="4249425"/>
            <a:ext cx="13023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Synthesized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Smaller Problem: New Dataset</a:t>
            </a:r>
            <a:endParaRPr sz="2600"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1237075" y="1434400"/>
            <a:ext cx="8097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Real</a:t>
            </a:r>
            <a:endParaRPr sz="1600"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75" y="2040400"/>
            <a:ext cx="2095502" cy="210253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275" y="2047414"/>
            <a:ext cx="2095500" cy="2088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7850" y="2059625"/>
            <a:ext cx="2095500" cy="209197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492100" y="1434400"/>
            <a:ext cx="17031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Background</a:t>
            </a:r>
            <a:endParaRPr sz="1600"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6153275" y="1434400"/>
            <a:ext cx="17847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Foreground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Transformation is not generalizing to background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transformation parameters regressed by the localization network doesn’t seem to understanding the nuances of the background image and hence not changing w.r.t background.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Discriminator is getting too strong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4-5 epochs, the loss of discriminator sharply reduces to close to zero, hence making the training unstable.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6" name="Google Shape;216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Difficulty faced in Training GS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" y="544300"/>
            <a:ext cx="5737426" cy="40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6237425" y="599550"/>
            <a:ext cx="2408700" cy="4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leads to removing text from the composed image, i.e. composed image is same as the background image.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COLLAPSED!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GAN Working...</a:t>
            </a: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175" y="1040650"/>
            <a:ext cx="7301641" cy="3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Training discriminator once for every </a:t>
            </a:r>
            <a:r>
              <a:rPr b="1" lang="en" sz="1600">
                <a:solidFill>
                  <a:srgbClr val="38761D"/>
                </a:solidFill>
              </a:rPr>
              <a:t>5</a:t>
            </a:r>
            <a:r>
              <a:rPr b="1" lang="en" sz="1600">
                <a:solidFill>
                  <a:schemeClr val="dk1"/>
                </a:solidFill>
              </a:rPr>
              <a:t> iterations of generator.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Updating discriminator only if loss above a threshold of </a:t>
            </a:r>
            <a:r>
              <a:rPr b="1" lang="en" sz="1600">
                <a:solidFill>
                  <a:srgbClr val="38761D"/>
                </a:solidFill>
              </a:rPr>
              <a:t>0.1.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Updating discriminator only if </a:t>
            </a:r>
            <a:r>
              <a:rPr b="1" lang="en" sz="1600">
                <a:solidFill>
                  <a:srgbClr val="38761D"/>
                </a:solidFill>
              </a:rPr>
              <a:t>d_loss &gt; g_loss</a:t>
            </a:r>
            <a:r>
              <a:rPr b="1" lang="en" sz="1600">
                <a:solidFill>
                  <a:schemeClr val="dk1"/>
                </a:solidFill>
              </a:rPr>
              <a:t> after 1st epoch.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8" name="Google Shape;228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Tried: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0" y="1151650"/>
            <a:ext cx="8067675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1072875" y="3218625"/>
            <a:ext cx="66897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is only slowing down the inevitable - discriminator growing too strong and suppressing the generator learning.</a:t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Label Smoothing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Adding Noise (similar to dropout)</a:t>
            </a:r>
            <a:endParaRPr b="1" sz="16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Spectral Normalization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Wasserstein loss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0" name="Google Shape;240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Possible </a:t>
            </a:r>
            <a:r>
              <a:rPr lang="en"/>
              <a:t>Solutions: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Few </a:t>
            </a:r>
            <a:r>
              <a:rPr lang="en" sz="2600"/>
              <a:t>Observations...</a:t>
            </a:r>
            <a:endParaRPr sz="2600"/>
          </a:p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5103622" y="141142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Thin plate spline seems to perform poor on translation, rotation and scaling. 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we can see, all text transformation has similar translation, rotation and scaling, even after 7 epochs.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00" y="1211350"/>
            <a:ext cx="3402550" cy="34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Idea: Use affine Transformation</a:t>
            </a:r>
            <a:endParaRPr sz="2600"/>
          </a:p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5440222" y="1450563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Applied affine and thin plate spline sequentially on the input image.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can see translations and scaling have </a:t>
            </a:r>
            <a:r>
              <a:rPr lang="en"/>
              <a:t>significantly </a:t>
            </a:r>
            <a:r>
              <a:rPr lang="en"/>
              <a:t>improved,</a:t>
            </a:r>
            <a:r>
              <a:rPr lang="en">
                <a:solidFill>
                  <a:srgbClr val="CC0000"/>
                </a:solidFill>
              </a:rPr>
              <a:t> </a:t>
            </a:r>
            <a:r>
              <a:rPr b="1" lang="en">
                <a:solidFill>
                  <a:srgbClr val="CC0000"/>
                </a:solidFill>
              </a:rPr>
              <a:t>though rotation needs more attention</a:t>
            </a:r>
            <a:r>
              <a:rPr lang="en"/>
              <a:t>.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0" y="1211350"/>
            <a:ext cx="4356500" cy="348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Looking at Loss Values...</a:t>
            </a:r>
            <a:endParaRPr sz="2600"/>
          </a:p>
        </p:txBody>
      </p:sp>
      <p:sp>
        <p:nvSpPr>
          <p:cNvPr id="260" name="Google Shape;260;p37"/>
          <p:cNvSpPr txBox="1"/>
          <p:nvPr>
            <p:ph idx="2" type="body"/>
          </p:nvPr>
        </p:nvSpPr>
        <p:spPr>
          <a:xfrm>
            <a:off x="5587472" y="1407013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Used 5:1 weighted updates for generator and discriminator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00" y="1211350"/>
            <a:ext cx="4610616" cy="33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Spectral Normalization</a:t>
            </a:r>
            <a:endParaRPr/>
          </a:p>
        </p:txBody>
      </p:sp>
      <p:sp>
        <p:nvSpPr>
          <p:cNvPr id="267" name="Google Shape;267;p3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Replacing every weight W in the network with W / σ(W)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Works better than BN in case of GANs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25" y="1349699"/>
            <a:ext cx="4573326" cy="16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25" y="2987846"/>
            <a:ext cx="4573326" cy="166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Looking at the outputs...</a:t>
            </a:r>
            <a:endParaRPr sz="2600"/>
          </a:p>
        </p:txBody>
      </p:sp>
      <p:sp>
        <p:nvSpPr>
          <p:cNvPr id="275" name="Google Shape;275;p39"/>
          <p:cNvSpPr txBox="1"/>
          <p:nvPr>
            <p:ph idx="2" type="body"/>
          </p:nvPr>
        </p:nvSpPr>
        <p:spPr>
          <a:xfrm>
            <a:off x="6689700" y="1190625"/>
            <a:ext cx="18219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Rotational Transformation has improved significantly.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75" y="1211350"/>
            <a:ext cx="5729000" cy="32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5261325" y="1873600"/>
            <a:ext cx="3071400" cy="13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</a:rPr>
              <a:t>But</a:t>
            </a:r>
            <a:r>
              <a:rPr b="1"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training</a:t>
            </a:r>
            <a:r>
              <a:rPr b="1" lang="en" sz="1600">
                <a:solidFill>
                  <a:schemeClr val="dk1"/>
                </a:solidFill>
              </a:rPr>
              <a:t> is still unstable, after around 50 epochs, random transformation can be seen.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025" y="647150"/>
            <a:ext cx="3834074" cy="38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Steps...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Improving training stability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Improving original dataset and then applying the model to it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Appearance Synthesizer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generate </a:t>
            </a:r>
            <a:r>
              <a:rPr b="1" lang="en"/>
              <a:t>Realistic Scene-Text Images </a:t>
            </a:r>
            <a:r>
              <a:rPr lang="en"/>
              <a:t>to improve Text-spotting and recognition models’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2984700" y="2254050"/>
            <a:ext cx="3174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Questions ? 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882800" y="575950"/>
            <a:ext cx="6839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and Research Papers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667725" y="1662775"/>
            <a:ext cx="37626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SynthText</a:t>
            </a:r>
            <a:endParaRPr b="1" sz="1900">
              <a:solidFill>
                <a:schemeClr val="dk1"/>
              </a:solidFill>
            </a:endParaRPr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Uses depth maps, segmentation and image properties.</a:t>
            </a:r>
            <a:endParaRPr sz="1200"/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Generated 800K images</a:t>
            </a:r>
            <a:r>
              <a:rPr lang="en" sz="1200"/>
              <a:t> on different background images.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Limitations: </a:t>
            </a:r>
            <a:endParaRPr b="1" sz="1900">
              <a:solidFill>
                <a:schemeClr val="dk1"/>
              </a:solidFill>
            </a:endParaRPr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Semantics of the text regions not considered. </a:t>
            </a:r>
            <a:endParaRPr sz="1200"/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Appearance transfer of the embedded text is not realistic enough.</a:t>
            </a:r>
            <a:endParaRPr sz="1200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827" y="1662775"/>
            <a:ext cx="3318725" cy="25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1882800" y="575950"/>
            <a:ext cx="6839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 and Research Papers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959300" y="1662775"/>
            <a:ext cx="37626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SynthText 3D</a:t>
            </a:r>
            <a:endParaRPr b="1" sz="1900">
              <a:solidFill>
                <a:schemeClr val="dk1"/>
              </a:solidFill>
            </a:endParaRPr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Uses </a:t>
            </a:r>
            <a:r>
              <a:rPr lang="e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3D virtual scenes, hence better depth maps and segmentation masks.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905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Better accuracy than SynthText.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Limitations: </a:t>
            </a:r>
            <a:endParaRPr b="1" sz="1900">
              <a:solidFill>
                <a:schemeClr val="dk1"/>
              </a:solidFill>
            </a:endParaRPr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Camera anchors to be selected manually.</a:t>
            </a:r>
            <a:endParaRPr sz="1200"/>
          </a:p>
          <a:p>
            <a:pPr indent="-1778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200"/>
              <a:t>3D virtual images looses realistic nature on Scene-Text models.</a:t>
            </a:r>
            <a:endParaRPr sz="12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00" y="1662523"/>
            <a:ext cx="3623700" cy="17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00" y="3431575"/>
            <a:ext cx="4344750" cy="10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body"/>
          </p:nvPr>
        </p:nvSpPr>
        <p:spPr>
          <a:xfrm>
            <a:off x="1571850" y="768500"/>
            <a:ext cx="3609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Verisimilar Image Synthesis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for Accurate Detection and Recognition of Texts in Scenes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06" name="Google Shape;106;p18"/>
          <p:cNvSpPr txBox="1"/>
          <p:nvPr>
            <p:ph idx="4294967295" type="body"/>
          </p:nvPr>
        </p:nvSpPr>
        <p:spPr>
          <a:xfrm>
            <a:off x="978300" y="3664100"/>
            <a:ext cx="4796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38761D"/>
                </a:solidFill>
              </a:rPr>
              <a:t>Spatial Fusion GAN </a:t>
            </a:r>
            <a:endParaRPr b="1" sz="1900">
              <a:solidFill>
                <a:srgbClr val="38761D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8761D"/>
                </a:solidFill>
              </a:rPr>
              <a:t>for Image Synthesis</a:t>
            </a:r>
            <a:endParaRPr sz="300">
              <a:solidFill>
                <a:srgbClr val="38761D"/>
              </a:solidFill>
            </a:endParaRPr>
          </a:p>
        </p:txBody>
      </p:sp>
      <p:cxnSp>
        <p:nvCxnSpPr>
          <p:cNvPr id="107" name="Google Shape;107;p18"/>
          <p:cNvCxnSpPr>
            <a:stCxn id="105" idx="2"/>
            <a:endCxn id="108" idx="0"/>
          </p:cNvCxnSpPr>
          <p:nvPr/>
        </p:nvCxnSpPr>
        <p:spPr>
          <a:xfrm>
            <a:off x="3376650" y="1402700"/>
            <a:ext cx="0" cy="8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>
            <a:stCxn id="108" idx="2"/>
            <a:endCxn id="106" idx="0"/>
          </p:cNvCxnSpPr>
          <p:nvPr/>
        </p:nvCxnSpPr>
        <p:spPr>
          <a:xfrm>
            <a:off x="3376650" y="2850500"/>
            <a:ext cx="0" cy="8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0" name="Google Shape;110;p18"/>
          <p:cNvGrpSpPr/>
          <p:nvPr/>
        </p:nvGrpSpPr>
        <p:grpSpPr>
          <a:xfrm>
            <a:off x="5527375" y="646750"/>
            <a:ext cx="2955600" cy="1462067"/>
            <a:chOff x="5374975" y="593495"/>
            <a:chExt cx="2955600" cy="1902000"/>
          </a:xfrm>
        </p:grpSpPr>
        <p:sp>
          <p:nvSpPr>
            <p:cNvPr id="111" name="Google Shape;111;p18"/>
            <p:cNvSpPr/>
            <p:nvPr/>
          </p:nvSpPr>
          <p:spPr>
            <a:xfrm rot="5400000">
              <a:off x="5901775" y="66695"/>
              <a:ext cx="1902000" cy="2955600"/>
            </a:xfrm>
            <a:prstGeom prst="wedgeRectCallout">
              <a:avLst>
                <a:gd fmla="val -20833" name="adj1"/>
                <a:gd fmla="val 625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 txBox="1"/>
            <p:nvPr/>
          </p:nvSpPr>
          <p:spPr>
            <a:xfrm>
              <a:off x="5374975" y="593495"/>
              <a:ext cx="2955600" cy="190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190500" lvl="0" marL="28575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Enables </a:t>
              </a:r>
              <a:r>
                <a:rPr b="1"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semantic coherent </a:t>
              </a: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image synthesis.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190500" lvl="0" marL="28575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Exploits </a:t>
              </a:r>
              <a:r>
                <a:rPr b="1"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visual saliency </a:t>
              </a: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to determine the embedding locations within each semantic coherent region.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190500" lvl="0" marL="28575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Adaptive text appearance </a:t>
              </a:r>
              <a:r>
                <a:rPr lang="en" sz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model to improve text appearance.</a:t>
              </a:r>
              <a:endParaRPr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8" name="Google Shape;108;p18"/>
          <p:cNvSpPr txBox="1"/>
          <p:nvPr>
            <p:ph idx="4294967295" type="body"/>
          </p:nvPr>
        </p:nvSpPr>
        <p:spPr>
          <a:xfrm>
            <a:off x="1571850" y="2216300"/>
            <a:ext cx="36096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A84F"/>
                </a:solidFill>
              </a:rPr>
              <a:t>Scene Text Synthesis  </a:t>
            </a:r>
            <a:endParaRPr b="1" sz="19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AA84F"/>
                </a:solidFill>
              </a:rPr>
              <a:t>for Efﬁcient and Effective Deep Network Training</a:t>
            </a:r>
            <a:endParaRPr b="1" sz="10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9"/>
          <p:cNvGrpSpPr/>
          <p:nvPr/>
        </p:nvGrpSpPr>
        <p:grpSpPr>
          <a:xfrm>
            <a:off x="2750215" y="1200621"/>
            <a:ext cx="1996341" cy="2762007"/>
            <a:chOff x="152400" y="152400"/>
            <a:chExt cx="3562350" cy="5443450"/>
          </a:xfrm>
        </p:grpSpPr>
        <p:pic>
          <p:nvPicPr>
            <p:cNvPr id="118" name="Google Shape;118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3562350" cy="2733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2824075"/>
              <a:ext cx="3562350" cy="2771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752" y="1081925"/>
            <a:ext cx="1844545" cy="2979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9"/>
          <p:cNvGrpSpPr/>
          <p:nvPr/>
        </p:nvGrpSpPr>
        <p:grpSpPr>
          <a:xfrm>
            <a:off x="5193396" y="1326764"/>
            <a:ext cx="3697001" cy="2509681"/>
            <a:chOff x="5048924" y="2035200"/>
            <a:chExt cx="3853451" cy="2807250"/>
          </a:xfrm>
        </p:grpSpPr>
        <p:grpSp>
          <p:nvGrpSpPr>
            <p:cNvPr id="122" name="Google Shape;122;p19"/>
            <p:cNvGrpSpPr/>
            <p:nvPr/>
          </p:nvGrpSpPr>
          <p:grpSpPr>
            <a:xfrm>
              <a:off x="5048924" y="2713800"/>
              <a:ext cx="3853450" cy="2128650"/>
              <a:chOff x="2162182" y="2576517"/>
              <a:chExt cx="4822841" cy="2457458"/>
            </a:xfrm>
          </p:grpSpPr>
          <p:pic>
            <p:nvPicPr>
              <p:cNvPr id="123" name="Google Shape;123;p1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20217" t="0"/>
              <a:stretch/>
            </p:blipFill>
            <p:spPr>
              <a:xfrm>
                <a:off x="2162182" y="2576517"/>
                <a:ext cx="4818085" cy="12096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1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20089" t="0"/>
              <a:stretch/>
            </p:blipFill>
            <p:spPr>
              <a:xfrm>
                <a:off x="2166936" y="3786197"/>
                <a:ext cx="4818086" cy="12477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" name="Google Shape;125;p19"/>
            <p:cNvPicPr preferRelativeResize="0"/>
            <p:nvPr/>
          </p:nvPicPr>
          <p:blipFill rotWithShape="1">
            <a:blip r:embed="rId8">
              <a:alphaModFix/>
            </a:blip>
            <a:srcRect b="13254" l="3474" r="0" t="0"/>
            <a:stretch/>
          </p:blipFill>
          <p:spPr>
            <a:xfrm>
              <a:off x="5048925" y="2035200"/>
              <a:ext cx="3853450" cy="678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6" name="Google Shape;126;p19"/>
          <p:cNvCxnSpPr/>
          <p:nvPr/>
        </p:nvCxnSpPr>
        <p:spPr>
          <a:xfrm>
            <a:off x="2503375" y="252450"/>
            <a:ext cx="0" cy="449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9"/>
          <p:cNvCxnSpPr/>
          <p:nvPr/>
        </p:nvCxnSpPr>
        <p:spPr>
          <a:xfrm>
            <a:off x="4977775" y="252450"/>
            <a:ext cx="0" cy="449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9"/>
          <p:cNvSpPr txBox="1"/>
          <p:nvPr/>
        </p:nvSpPr>
        <p:spPr>
          <a:xfrm>
            <a:off x="420675" y="228300"/>
            <a:ext cx="18447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Verisimilar Image Synthesis</a:t>
            </a:r>
            <a:endParaRPr sz="1500"/>
          </a:p>
        </p:txBody>
      </p:sp>
      <p:sp>
        <p:nvSpPr>
          <p:cNvPr id="129" name="Google Shape;129;p19"/>
          <p:cNvSpPr txBox="1"/>
          <p:nvPr>
            <p:ph idx="4294967295" type="body"/>
          </p:nvPr>
        </p:nvSpPr>
        <p:spPr>
          <a:xfrm>
            <a:off x="2767675" y="304050"/>
            <a:ext cx="1945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6AA84F"/>
                </a:solidFill>
              </a:rPr>
              <a:t>Scene Text Synthesis  </a:t>
            </a:r>
            <a:endParaRPr b="1" sz="15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6AA84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6AA84F"/>
              </a:solidFill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6206550" y="304050"/>
            <a:ext cx="1844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Spatial Fusion GAN 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Fusion GAN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Components</a:t>
            </a:r>
            <a:endParaRPr/>
          </a:p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5122476" y="1602675"/>
            <a:ext cx="3599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Appearance </a:t>
            </a:r>
            <a:r>
              <a:rPr b="1" lang="en" sz="2100">
                <a:solidFill>
                  <a:schemeClr val="dk1"/>
                </a:solidFill>
              </a:rPr>
              <a:t>Synthesizer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It aims to fuse the foreground object and background image to achieve synthesis realism in the appearance space.  Contains: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Generators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Discriminators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Two Guided Filters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759450" y="1602675"/>
            <a:ext cx="3599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1155CC"/>
                </a:solidFill>
              </a:rPr>
              <a:t>Geometry Synthesizer</a:t>
            </a:r>
            <a:endParaRPr b="1" sz="2100"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Contains three modules: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Spatial Transform Network (STN)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Composition Module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Discriminator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